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3" r:id="rId4"/>
    <p:sldId id="264" r:id="rId5"/>
    <p:sldId id="259" r:id="rId6"/>
    <p:sldId id="261" r:id="rId7"/>
    <p:sldId id="262" r:id="rId8"/>
    <p:sldId id="265" r:id="rId9"/>
    <p:sldId id="267" r:id="rId10"/>
    <p:sldId id="268" r:id="rId11"/>
    <p:sldId id="270" r:id="rId12"/>
    <p:sldId id="271" r:id="rId13"/>
    <p:sldId id="269" r:id="rId14"/>
    <p:sldId id="272" r:id="rId15"/>
    <p:sldId id="280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>
        <p:scale>
          <a:sx n="98" d="100"/>
          <a:sy n="98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372600">
              <a:defRPr sz="3600" baseline="0"/>
            </a:lvl1pPr>
            <a:lvl2pPr>
              <a:defRPr sz="3200"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65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7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8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D163-6A13-7648-B0E0-D5BB485D548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8A525-3BCC-1D48-A890-230A7869B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7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12238"/>
              </p:ext>
            </p:extLst>
          </p:nvPr>
        </p:nvGraphicFramePr>
        <p:xfrm>
          <a:off x="404724" y="1111659"/>
          <a:ext cx="11382552" cy="1368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3822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719465"/>
                <a:gridCol w="816106"/>
                <a:gridCol w="316506"/>
                <a:gridCol w="994772"/>
                <a:gridCol w="986696"/>
              </a:tblGrid>
              <a:tr h="27647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2008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2009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2010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2011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2012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2013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2014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2015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2016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2017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2018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endParaRPr lang="en-US" sz="1400" baseline="0"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endParaRPr lang="en-US" sz="1400" baseline="0"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</a:tr>
              <a:tr h="538582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baseline="0" dirty="0" smtClean="0">
                          <a:effectLst/>
                          <a:latin typeface="Gill Sans" charset="0"/>
                        </a:rPr>
                        <a:t>Passengers (in million)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736.47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697.99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713.77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725.99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732.95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740.18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759.87</a:t>
                      </a:r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798.23</a:t>
                      </a:r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840.17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873.78</a:t>
                      </a:r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908.73</a:t>
                      </a:r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CAGR </a:t>
                      </a:r>
                      <a:endParaRPr lang="is-IS" sz="1400" u="none" strike="noStrike" baseline="0" dirty="0" smtClean="0">
                        <a:effectLst/>
                        <a:latin typeface="Gill Sans" charset="0"/>
                      </a:endParaRPr>
                    </a:p>
                    <a:p>
                      <a:pPr algn="l" fontAlgn="b"/>
                      <a:r>
                        <a:rPr lang="is-IS" sz="1400" u="none" strike="noStrike" baseline="0" dirty="0" smtClean="0">
                          <a:effectLst/>
                          <a:latin typeface="Gill Sans" charset="0"/>
                        </a:rPr>
                        <a:t>2008 – 2014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CAGR </a:t>
                      </a:r>
                      <a:endParaRPr lang="hr-HR" sz="1400" u="none" strike="noStrike" baseline="0" dirty="0" smtClean="0">
                        <a:effectLst/>
                        <a:latin typeface="Gill Sans" charset="0"/>
                      </a:endParaRPr>
                    </a:p>
                    <a:p>
                      <a:pPr algn="l" fontAlgn="b"/>
                      <a:r>
                        <a:rPr lang="hr-HR" sz="1400" u="none" strike="noStrike" baseline="0" dirty="0" smtClean="0">
                          <a:effectLst/>
                          <a:latin typeface="Gill Sans" charset="0"/>
                        </a:rPr>
                        <a:t>2014 – 2018</a:t>
                      </a:r>
                      <a:endParaRPr lang="hr-HR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</a:tr>
              <a:tr h="27647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i-FI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hr-HR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47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-5.22%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2.26%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1.71%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400" u="none" strike="noStrike" baseline="0">
                          <a:effectLst/>
                          <a:latin typeface="Gill Sans" charset="0"/>
                        </a:rPr>
                        <a:t>0.96%</a:t>
                      </a:r>
                      <a:endParaRPr lang="pl-PL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baseline="0">
                          <a:effectLst/>
                          <a:latin typeface="Gill Sans" charset="0"/>
                        </a:rPr>
                        <a:t>0.99%</a:t>
                      </a:r>
                      <a:endParaRPr lang="pt-B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2.66%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5.05%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5.25%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4.00%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4.00%</a:t>
                      </a:r>
                      <a:endParaRPr lang="hr-HR" sz="1400" b="0" i="0" u="none" strike="noStrike" baseline="0">
                        <a:solidFill>
                          <a:srgbClr val="00B05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0.52%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4.57%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4368" marR="14368" marT="14368" marB="0" anchor="b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27" y="4582780"/>
            <a:ext cx="4129949" cy="61564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0"/>
          </p:cNvCxnSpPr>
          <p:nvPr/>
        </p:nvCxnSpPr>
        <p:spPr>
          <a:xfrm flipH="1">
            <a:off x="9722302" y="2491581"/>
            <a:ext cx="1394190" cy="20911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1404"/>
              </p:ext>
            </p:extLst>
          </p:nvPr>
        </p:nvGraphicFramePr>
        <p:xfrm>
          <a:off x="849451" y="702854"/>
          <a:ext cx="10493099" cy="20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5268"/>
                <a:gridCol w="748804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660129"/>
                <a:gridCol w="504835"/>
                <a:gridCol w="992773"/>
              </a:tblGrid>
              <a:tr h="139700"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B)</a:t>
                      </a:r>
                      <a:endParaRPr lang="nb-NO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baseline="0" dirty="0">
                          <a:effectLst/>
                          <a:latin typeface="Gill Sans" charset="0"/>
                        </a:rPr>
                        <a:t>Average number of passengers </a:t>
                      </a:r>
                      <a:r>
                        <a:rPr lang="en-US" sz="1400" u="none" strike="noStrike" baseline="0" dirty="0" smtClean="0">
                          <a:effectLst/>
                          <a:latin typeface="Gill Sans" charset="0"/>
                        </a:rPr>
                        <a:t>2010 – 19</a:t>
                      </a:r>
                    </a:p>
                  </a:txBody>
                  <a:tcPr marL="12700" marR="12700" marT="12700" marB="0" anchor="ctr"/>
                </a:tc>
              </a:tr>
              <a:tr h="1397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Table 1. World's passenger volume carried in domestic and international flights 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baseline="0">
                          <a:effectLst/>
                          <a:latin typeface="Gill Sans" charset="0"/>
                        </a:rPr>
                        <a:t> </a:t>
                      </a:r>
                      <a:endParaRPr lang="sk-SK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baseline="0">
                          <a:effectLst/>
                          <a:latin typeface="Gill Sans" charset="0"/>
                        </a:rPr>
                        <a:t> </a:t>
                      </a:r>
                      <a:endParaRPr lang="sk-SK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baseline="0">
                          <a:effectLst/>
                          <a:latin typeface="Gill Sans" charset="0"/>
                        </a:rPr>
                        <a:t> </a:t>
                      </a:r>
                      <a:endParaRPr lang="sk-SK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2010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2011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2012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2013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2014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2015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2016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2017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>
                          <a:effectLst/>
                          <a:latin typeface="Gill Sans" charset="0"/>
                        </a:rPr>
                        <a:t>2018</a:t>
                      </a:r>
                      <a:endParaRPr lang="is-IS" sz="1400" b="1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baseline="0" dirty="0">
                          <a:effectLst/>
                          <a:latin typeface="Gill Sans" charset="0"/>
                        </a:rPr>
                        <a:t>2019</a:t>
                      </a:r>
                      <a:endParaRPr lang="is-I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Canada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54.53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56.62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59.44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61.06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64.73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67.96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71.23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74.49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77.71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80.97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baseline="0">
                          <a:effectLst/>
                          <a:latin typeface="Gill Sans" charset="0"/>
                        </a:rPr>
                        <a:t>66.87</a:t>
                      </a:r>
                      <a:endParaRPr lang="fi-FI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Mexico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50.40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52.41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 baseline="0">
                          <a:effectLst/>
                          <a:latin typeface="Gill Sans" charset="0"/>
                        </a:rPr>
                        <a:t>56.77</a:t>
                      </a:r>
                      <a:endParaRPr lang="uk-UA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61.49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66.63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69.89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72.81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76.35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80.08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84.09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67.09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Brazil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66.24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76.73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82.34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82.43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 dirty="0">
                          <a:effectLst/>
                          <a:latin typeface="Gill Sans" charset="0"/>
                        </a:rPr>
                        <a:t>90.02</a:t>
                      </a:r>
                      <a:endParaRPr lang="nb-NO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96.45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103.22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110.95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119.37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128.72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95.65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Argentina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9.93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9.86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10.74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11.21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11.82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12.37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12.91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13.45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14.00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14.54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12.08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Chile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Volume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baseline="0">
                          <a:effectLst/>
                          <a:latin typeface="Gill Sans" charset="0"/>
                        </a:rPr>
                        <a:t>millions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11.06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12.99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15.23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16.48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17.31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18.97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baseline="0">
                          <a:effectLst/>
                          <a:latin typeface="Gill Sans" charset="0"/>
                        </a:rPr>
                        <a:t>20.62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22.39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24.31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>
                          <a:effectLst/>
                          <a:latin typeface="Gill Sans" charset="0"/>
                        </a:rPr>
                        <a:t>26.40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baseline="0" dirty="0">
                          <a:effectLst/>
                          <a:latin typeface="Gill Sans" charset="0"/>
                        </a:rPr>
                        <a:t>18.58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41" y="4478017"/>
            <a:ext cx="4450909" cy="6120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0"/>
          </p:cNvCxnSpPr>
          <p:nvPr/>
        </p:nvCxnSpPr>
        <p:spPr>
          <a:xfrm flipH="1">
            <a:off x="9117096" y="2724694"/>
            <a:ext cx="1777327" cy="1753323"/>
          </a:xfrm>
          <a:prstGeom prst="straightConnector1">
            <a:avLst/>
          </a:prstGeom>
          <a:ln w="50800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France with Canada,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0272"/>
          </a:xfrm>
        </p:spPr>
        <p:txBody>
          <a:bodyPr/>
          <a:lstStyle/>
          <a:p>
            <a:r>
              <a:rPr lang="en-US" dirty="0" smtClean="0"/>
              <a:t>France: 84.90M passengers</a:t>
            </a:r>
          </a:p>
          <a:p>
            <a:r>
              <a:rPr lang="en-US" dirty="0" smtClean="0"/>
              <a:t>Canada: 67.96M passengers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833"/>
            <a:ext cx="3524794" cy="75316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641445"/>
            <a:ext cx="10515600" cy="12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 has 25% more passengers</a:t>
            </a:r>
          </a:p>
        </p:txBody>
      </p:sp>
    </p:spTree>
    <p:extLst>
      <p:ext uri="{BB962C8B-B14F-4D97-AF65-F5344CB8AC3E}">
        <p14:creationId xmlns:p14="http://schemas.microsoft.com/office/powerpoint/2010/main" val="23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Passenger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Gather missing data</a:t>
            </a:r>
          </a:p>
          <a:p>
            <a:endParaRPr lang="en-US" dirty="0" smtClean="0"/>
          </a:p>
          <a:p>
            <a:r>
              <a:rPr lang="en-US" dirty="0" smtClean="0"/>
              <a:t>Project future growth</a:t>
            </a:r>
          </a:p>
          <a:p>
            <a:endParaRPr lang="en-US" dirty="0" smtClean="0"/>
          </a:p>
          <a:p>
            <a:r>
              <a:rPr lang="en-US" dirty="0" smtClean="0"/>
              <a:t>Describe historical trends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 source for missing data</a:t>
            </a:r>
          </a:p>
          <a:p>
            <a:endParaRPr lang="en-US" dirty="0"/>
          </a:p>
          <a:p>
            <a:r>
              <a:rPr lang="en-US" dirty="0" smtClean="0"/>
              <a:t>Historical trend shows vulnerability</a:t>
            </a:r>
          </a:p>
          <a:p>
            <a:endParaRPr lang="en-US" dirty="0"/>
          </a:p>
          <a:p>
            <a:r>
              <a:rPr lang="en-US" dirty="0" smtClean="0"/>
              <a:t>Cautious optimism for future growth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4000" cy="80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gather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30" y="1690687"/>
            <a:ext cx="4648599" cy="4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91118"/>
              </p:ext>
            </p:extLst>
          </p:nvPr>
        </p:nvGraphicFramePr>
        <p:xfrm>
          <a:off x="421338" y="1965234"/>
          <a:ext cx="11349325" cy="1234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363"/>
                <a:gridCol w="1587340"/>
                <a:gridCol w="894234"/>
                <a:gridCol w="1162702"/>
                <a:gridCol w="1162702"/>
                <a:gridCol w="1162702"/>
                <a:gridCol w="1162702"/>
                <a:gridCol w="1162702"/>
                <a:gridCol w="1318878"/>
              </a:tblGrid>
              <a:tr h="3086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 dirty="0">
                          <a:effectLst/>
                          <a:latin typeface="Gill Sans" charset="0"/>
                        </a:rPr>
                        <a:t>2008</a:t>
                      </a:r>
                      <a:endParaRPr lang="is-I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2009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2010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2011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2012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2013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u="none" strike="noStrike" baseline="0">
                          <a:effectLst/>
                          <a:latin typeface="Gill Sans" charset="0"/>
                        </a:rPr>
                        <a:t>2014</a:t>
                      </a:r>
                      <a:endParaRPr lang="is-I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  <a:tr h="308646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baseline="0" dirty="0" smtClean="0">
                          <a:effectLst/>
                          <a:latin typeface="Gill Sans" charset="0"/>
                        </a:rPr>
                        <a:t>Passengers (in million)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baseline="0">
                          <a:effectLst/>
                          <a:latin typeface="Gill Sans" charset="0"/>
                        </a:rPr>
                        <a:t>Total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 dirty="0">
                          <a:effectLst/>
                          <a:latin typeface="Gill Sans" charset="0"/>
                        </a:rPr>
                        <a:t>736.47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 dirty="0">
                          <a:effectLst/>
                          <a:latin typeface="Gill Sans" charset="0"/>
                        </a:rPr>
                        <a:t>697.99</a:t>
                      </a:r>
                      <a:endParaRPr lang="nb-NO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713.77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 dirty="0">
                          <a:effectLst/>
                          <a:latin typeface="Gill Sans" charset="0"/>
                        </a:rPr>
                        <a:t>725.99</a:t>
                      </a:r>
                      <a:endParaRPr lang="nb-NO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732.95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740.18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u="none" strike="noStrike" baseline="0">
                          <a:effectLst/>
                          <a:latin typeface="Gill Sans" charset="0"/>
                        </a:rPr>
                        <a:t>759.87</a:t>
                      </a:r>
                      <a:endParaRPr lang="fi-FI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  <a:tr h="3086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baseline="0">
                          <a:effectLst/>
                          <a:latin typeface="Gill Sans" charset="0"/>
                        </a:rPr>
                        <a:t>Total from BTS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740.46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701.16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717.74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728.37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734.32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740.86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u="none" strike="noStrike" baseline="0">
                          <a:effectLst/>
                          <a:latin typeface="Gill Sans" charset="0"/>
                        </a:rPr>
                        <a:t>761.00</a:t>
                      </a:r>
                      <a:endParaRPr lang="nb-NO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  <a:tr h="30864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baseline="0" dirty="0" smtClean="0">
                          <a:effectLst/>
                          <a:latin typeface="Gill Sans" charset="0"/>
                        </a:rPr>
                        <a:t>BTS/</a:t>
                      </a:r>
                      <a:r>
                        <a:rPr lang="en-US" sz="1400" b="0" u="none" strike="noStrike" baseline="0" dirty="0" err="1" smtClean="0">
                          <a:effectLst/>
                          <a:latin typeface="Gill Sans" charset="0"/>
                        </a:rPr>
                        <a:t>MarketLine</a:t>
                      </a:r>
                      <a:endParaRPr lang="en-US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100.54%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>
                          <a:effectLst/>
                          <a:latin typeface="Gill Sans" charset="0"/>
                        </a:rPr>
                        <a:t>100.45%</a:t>
                      </a:r>
                      <a:endParaRPr lang="hr-H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400" b="0" u="none" strike="noStrike" baseline="0">
                          <a:effectLst/>
                          <a:latin typeface="Gill Sans" charset="0"/>
                        </a:rPr>
                        <a:t>100.56%</a:t>
                      </a:r>
                      <a:endParaRPr lang="pl-PL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u="none" strike="noStrike" baseline="0">
                          <a:effectLst/>
                          <a:latin typeface="Gill Sans" charset="0"/>
                        </a:rPr>
                        <a:t>100.33%</a:t>
                      </a:r>
                      <a:endParaRPr lang="pt-B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u="none" strike="noStrike" baseline="0">
                          <a:effectLst/>
                          <a:latin typeface="Gill Sans" charset="0"/>
                        </a:rPr>
                        <a:t>100.19%</a:t>
                      </a:r>
                      <a:endParaRPr lang="pt-B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u="none" strike="noStrike" baseline="0">
                          <a:effectLst/>
                          <a:latin typeface="Gill Sans" charset="0"/>
                        </a:rPr>
                        <a:t>100.09%</a:t>
                      </a:r>
                      <a:endParaRPr lang="pt-BR" sz="1400" b="0" i="0" u="none" strike="noStrike" baseline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u="none" strike="noStrike" baseline="0" dirty="0">
                          <a:effectLst/>
                          <a:latin typeface="Gill Sans" charset="0"/>
                        </a:rPr>
                        <a:t>100.15%</a:t>
                      </a:r>
                      <a:endParaRPr lang="hr-H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Gill Sans" charset="0"/>
                      </a:endParaRPr>
                    </a:p>
                  </a:txBody>
                  <a:tcPr marL="23212" marR="23212" marT="23212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2" y="514319"/>
            <a:ext cx="5823857" cy="58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Passenger Volume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631M Domestic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168M International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798M Total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 Passenger Volume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664M Domestic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176M International</a:t>
            </a:r>
          </a:p>
          <a:p>
            <a:pPr>
              <a:spcAft>
                <a:spcPts val="1200"/>
              </a:spcAft>
            </a:pPr>
            <a:r>
              <a:rPr lang="en-US" sz="4800" dirty="0" smtClean="0">
                <a:latin typeface="+mj-lt"/>
              </a:rPr>
              <a:t>840</a:t>
            </a:r>
            <a:r>
              <a:rPr lang="en-US" sz="4800" dirty="0" smtClean="0">
                <a:latin typeface="+mj-lt"/>
              </a:rPr>
              <a:t>M Total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92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81000"/>
            <a:ext cx="9326880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275</Words>
  <Application>Microsoft Macintosh PowerPoint</Application>
  <PresentationFormat>Widescreen</PresentationFormat>
  <Paragraphs>183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Gill Sans</vt:lpstr>
      <vt:lpstr>Gill Sans MT</vt:lpstr>
      <vt:lpstr>Arial</vt:lpstr>
      <vt:lpstr>Office Theme</vt:lpstr>
      <vt:lpstr>PowerPoint Presentation</vt:lpstr>
      <vt:lpstr>Passenger volumes</vt:lpstr>
      <vt:lpstr>PowerPoint Presentation</vt:lpstr>
      <vt:lpstr>Step 1: gather data</vt:lpstr>
      <vt:lpstr>PowerPoint Presentation</vt:lpstr>
      <vt:lpstr>PowerPoint Presentation</vt:lpstr>
      <vt:lpstr>2015 Passenger Volume</vt:lpstr>
      <vt:lpstr>2016 Passenger Volume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France with Canada, 2015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Bastan-Hagh</dc:creator>
  <cp:lastModifiedBy>Hamed Bastan-Hagh</cp:lastModifiedBy>
  <cp:revision>18</cp:revision>
  <dcterms:created xsi:type="dcterms:W3CDTF">2016-07-11T10:57:41Z</dcterms:created>
  <dcterms:modified xsi:type="dcterms:W3CDTF">2016-07-11T13:42:10Z</dcterms:modified>
</cp:coreProperties>
</file>